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335" r:id="rId4"/>
    <p:sldId id="296" r:id="rId5"/>
    <p:sldId id="315" r:id="rId6"/>
    <p:sldId id="33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317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95" autoAdjust="0"/>
  </p:normalViewPr>
  <p:slideViewPr>
    <p:cSldViewPr>
      <p:cViewPr varScale="1">
        <p:scale>
          <a:sx n="58" d="100"/>
          <a:sy n="5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D1EF2A-5074-4067-A79B-0CC19CC980F7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8A03B79-AB83-4D01-B880-6A4E2C2CF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0B78996-63EC-4DFB-9AB7-AAE65F02C1A5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43AF05-80AF-47F6-A3E2-7BF2D17A2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16B7-B787-41B2-8DE3-58C0C1D009F7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0811-075C-4A07-98FF-4889F5775F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2821-36D0-407C-9D48-BC06E3C32A5A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7392-DDED-4DB1-ACBC-561045AD95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1E52-41EB-4940-84B4-27282237D47E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21F8-0B66-40D0-A99C-ECD254FDB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D67B-6C99-452F-ADDA-3892F75FF923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0D9E-B5DD-4280-8A26-87B227EBF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702F-251A-413B-8243-9613B9242A94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2395-9BB9-49B9-9760-B499767C0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EB4E-EF61-42D4-BC32-9069BFFFBB95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0C55-6939-4C24-8FFD-406E76104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E291-B1CA-495E-8CAE-818930F9E39F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F19B7-0B23-46A1-AC4F-B66A814E1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EA55-1B62-4684-98BE-095FFEAE70CE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97AD-8422-4143-A402-5AD35F2899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18D0-4276-4519-844D-2FF9D28F1CD5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AA49-CBDB-4FEF-B687-24EC7AFFCE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6D46-8516-4A3E-9ABC-EE689738C668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3ED2-FE3B-4260-94A5-4D0312657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7D9E-90C1-40BE-9980-B7C6E7FA0F49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D5ED-3B9A-452A-A97C-D8A6466DE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D7982-7DFC-4CBC-91A9-27C92BABE25B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878AA35-1A56-469D-8572-D5133B656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academy.omga.su/images/logo_omga_137_150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95288" y="2276475"/>
            <a:ext cx="84978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</a:rPr>
              <a:t>Отчет по научной работе 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</a:rPr>
              <a:t>кафедры педагогики, психологии и социальной работы за 2016 год</a:t>
            </a:r>
            <a:endParaRPr lang="ru-RU" altLang="ru-RU" sz="2400">
              <a:solidFill>
                <a:srgbClr val="002060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492500" y="4878388"/>
            <a:ext cx="5543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2060"/>
                </a:solidFill>
              </a:rPr>
              <a:t>Рягин С.Н.</a:t>
            </a:r>
            <a:r>
              <a:rPr lang="ru-RU" altLang="ru-RU" sz="2000">
                <a:solidFill>
                  <a:srgbClr val="002060"/>
                </a:solidFill>
              </a:rPr>
              <a:t>, зав. кафедрой педагогики, психологии и социальной работы, профессор, доктор педагогических наук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563938" y="4706938"/>
            <a:ext cx="5580062" cy="17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6013" y="0"/>
            <a:ext cx="8027987" cy="120015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Министерство образования и науки РФ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Частное учреждение образовательная организация высшего образования</a:t>
            </a:r>
            <a:br>
              <a:rPr lang="ru-RU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«Омская гуманитарная академия»</a:t>
            </a:r>
          </a:p>
        </p:txBody>
      </p:sp>
      <p:pic>
        <p:nvPicPr>
          <p:cNvPr id="2054" name="Рисунок 7" descr="http://academy.omga.su/images/logo_omga_137_150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1092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8. Количество методических рекомендаций и ФОСов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1268413"/>
          <a:ext cx="8856984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369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методических рекомендаций  – </a:t>
                      </a:r>
                      <a:r>
                        <a:rPr lang="ru-RU" sz="1800" baseline="0" dirty="0" smtClean="0"/>
                        <a:t>227; </a:t>
                      </a:r>
                      <a:r>
                        <a:rPr lang="ru-RU" sz="1800" baseline="0" dirty="0" err="1" smtClean="0"/>
                        <a:t>ФОСов</a:t>
                      </a:r>
                      <a:r>
                        <a:rPr lang="ru-RU" sz="1800" baseline="0" dirty="0" smtClean="0"/>
                        <a:t> - </a:t>
                      </a:r>
                      <a:r>
                        <a:rPr lang="ru-RU" sz="1800" baseline="0" dirty="0" smtClean="0"/>
                        <a:t>442</a:t>
                      </a:r>
                      <a:endParaRPr lang="ru-RU" sz="1800" dirty="0"/>
                    </a:p>
                  </a:txBody>
                  <a:tcPr marL="91449" marR="91449" marT="45603" marB="45603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676400"/>
          <a:ext cx="9144000" cy="511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240"/>
                <a:gridCol w="2533880"/>
                <a:gridCol w="2533880"/>
              </a:tblGrid>
              <a:tr h="4499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Ф.И.О. сотрудника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ФОСы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рекомендации</a:t>
                      </a: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Рягин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С.Н., д.п.н. 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49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Щербаков Е.П.,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Гречко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А.С., к.п.н., профессор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Шамис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В.А.,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70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Костюк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И.А., к.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философ.н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Гилева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Н.С.,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Александрова Н.А.,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к.мед.н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Карпова Л.Г.,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Пинигин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В.Г.,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Хохлова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59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Савченко Т.В.,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Стебляк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Денисова Е.С., к.б.н.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47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Кулакова Е.В., к.х.н.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Кубрина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Л.В.,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к.с-х.-н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31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Логинова Н.Э.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Корпачева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Л.Н.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Дорощук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С.В.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9. НИР студентов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1268413"/>
          <a:ext cx="8856984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369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статей  – 109</a:t>
                      </a:r>
                      <a:endParaRPr lang="ru-RU" sz="1800" dirty="0"/>
                    </a:p>
                  </a:txBody>
                  <a:tcPr marL="91449" marR="91449" marT="45603" marB="45603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676400"/>
          <a:ext cx="8964488" cy="52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8100"/>
                <a:gridCol w="3436388"/>
              </a:tblGrid>
              <a:tr h="4499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Ф.И.О. сотрудника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 статей студентов</a:t>
                      </a:r>
                    </a:p>
                  </a:txBody>
                  <a:tcPr/>
                </a:tc>
              </a:tr>
              <a:tr h="366565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Рягин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С.Н., д.п.н. 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Щербаков Е.П.,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Гречко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А.С., к.п.н., профессор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Шамис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В.А.,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Костюк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И.А., к.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философ.н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Гилева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Н.С.,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Александрова Н.А.,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к.мед.н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Карпова Л.Г.,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Пинигин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В.Г.,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Хохлова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Савченко Т.В.,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Стебляк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Денисова Е.С., к.б.н.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Кулакова Е.В., к.х.н.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Кубрина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Л.В.,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к.с-х.-н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Логинова Н.Э.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Корпачева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Л.Н.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Дорощук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С.В.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10. Научный кружок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5" descr="http://ppsr.omga.su/images/1611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33623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3635375" y="1341438"/>
            <a:ext cx="5184775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С 8 ноября на кафедре педагогики, психологии и социальной работы начал работу студенческий кружок«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Песочная терапия. Тайны моего Я.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Программа кружка включает в себя основы песочной терапии как самостоятельной техники и вида арт-терапии, а также личностную терапию в рамках техники интегративной песочной терапии (sandplay).</a:t>
            </a:r>
          </a:p>
          <a:p>
            <a:pPr algn="ctr"/>
            <a:r>
              <a:rPr lang="ru-RU" sz="1600" i="1">
                <a:latin typeface="Times New Roman" pitchFamily="18" charset="0"/>
                <a:cs typeface="Times New Roman" pitchFamily="18" charset="0"/>
              </a:rPr>
              <a:t>Занятия проводит ассистент кафедры педагогики, психологии и социальной работы, практический психолог </a:t>
            </a:r>
          </a:p>
          <a:p>
            <a:pPr algn="ctr"/>
            <a:r>
              <a:rPr lang="ru-RU" sz="1600" i="1">
                <a:latin typeface="Times New Roman" pitchFamily="18" charset="0"/>
                <a:cs typeface="Times New Roman" pitchFamily="18" charset="0"/>
              </a:rPr>
              <a:t>Ставровская Валерия Владимировна.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Расписание кружка: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8 ноября – 17.00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29 ноября – 17.00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14 декабря - 17.00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24 января – 17.00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28 февраля – 17.00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28 марта – 17.00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25 апреля – 17.00 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23 мая – 17.00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11. Гранты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2349500"/>
          <a:ext cx="7920037" cy="4419601"/>
        </p:xfrm>
        <a:graphic>
          <a:graphicData uri="http://schemas.openxmlformats.org/drawingml/2006/table">
            <a:tbl>
              <a:tblPr/>
              <a:tblGrid>
                <a:gridCol w="441325"/>
                <a:gridCol w="2111375"/>
                <a:gridCol w="3387725"/>
                <a:gridCol w="1979612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гранта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Статус участника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Рягин С.Н., Александрова Н.В., Логинова Н.Э., Гилева Н.С., Ткаченко Д.И.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Система мер профилактики дезадаптации детей с пограничными психическими расстройствами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Ставровская В.В.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грант г.Омска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«300 лет как миг!»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Ставровская В.В.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РГНФ, «Превенция нарушений детского психического здоровья»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Ставровская В.В.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Академическая мобильность (фонд М.Прохорова)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116013" y="-100013"/>
            <a:ext cx="7772400" cy="1470026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12. Участия в конкурсах и мероприятиях</a:t>
            </a:r>
          </a:p>
        </p:txBody>
      </p:sp>
      <p:sp>
        <p:nvSpPr>
          <p:cNvPr id="1536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1.Савченко Т.В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Выступила в качестве ответственного за подготовку и проведение семинара на тему: «Новое в стандартах образования; ФГОС-3+и подготовка ФГОС-4», в  котором принимали участие весь профессорско-преподавательский состав кафедры педагогики, психологии и социальной работы Омской гуманитарной академии;</a:t>
            </a:r>
          </a:p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2.Савченко Т.В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Выступила в качестве ответственного за подготовку научных работ студентов и ППС кафедры  педагогики, психологии и социальной работы Омской гуманитарной академии к участию во II Международном конкурсе научных и образовательных концепций и разработок «ПЕДАГОГИЧЕСКИЕ ДОСТИЖЕНИЯ» - 2016г.;</a:t>
            </a:r>
          </a:p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3.Денисова Е.С. 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6-й международной научно-технической конференции «Техника и технология нефтехимического и нефтегазового производства» (Омск, апрель 2016);</a:t>
            </a:r>
          </a:p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4.Гилева Н.С.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конкурс «ПЕДАГОГИЧЕСКИЕ ДОСТИЖЕНИЯ» - 2016г отправлена ВКР Юрьевой В.С. – получила сертификат за участие;</a:t>
            </a:r>
          </a:p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5.Ставровская В.В.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Диплом </a:t>
            </a:r>
            <a:r>
              <a:rPr lang="en-US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степени общероссийского конкурса «Психологическое сопровождение образовательного процесса» 2016  (г.Кемерово);</a:t>
            </a:r>
          </a:p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6.Ставровская В.В.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 Международного конкурса научных и образовательных концепций и разработок «Педагогические достижения – 2016» (г.Красноярск);</a:t>
            </a:r>
          </a:p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7.Хохлова Е.А. 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Заняла 1 – ое место в республиканском конкурсе «Атамура» - лучшее научное издание направление «Социальная психология» (Казахстан, Кокшетау, 29 января 2016 г.);</a:t>
            </a:r>
          </a:p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8.Хохлова Е.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Заняла 2 – ое место в республиканском конкурсе «Атамура» - лучшее научное издание направление «Социальная педагогика» (Казахстан, Кокшетау, 29 января 2016 г.);</a:t>
            </a:r>
          </a:p>
          <a:p>
            <a:pPr algn="just"/>
            <a:r>
              <a:rPr lang="ru-RU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9.Логинова Н.Э.: </a:t>
            </a:r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работе жюри :</a:t>
            </a:r>
          </a:p>
          <a:p>
            <a:pPr algn="just"/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-областного конкурса  профессионального мастерства «Открытый урок» (май 2016), проводимого Институтом развития образования Омской области</a:t>
            </a:r>
          </a:p>
          <a:p>
            <a:pPr algn="just"/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областного конкурса  профессионального мастерства «Открытое занятие» для педагогов, работающих с детьми с ОВЗ (июнь 2016), проводимого Институтом развития образования Омской области</a:t>
            </a:r>
          </a:p>
          <a:p>
            <a:pPr algn="just"/>
            <a:r>
              <a:rPr lang="ru-RU" sz="1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регионального конкурса «Педагог школы для всех- 2016», проводимого Министерством образования Омской области</a:t>
            </a:r>
          </a:p>
          <a:p>
            <a:pPr algn="just"/>
            <a:endParaRPr lang="ru-RU" sz="11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850" y="23813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1. Кадровый потенциал кафедры </a:t>
            </a:r>
            <a:br>
              <a:rPr lang="ru-RU" altLang="ru-RU" sz="3600" b="1" smtClean="0">
                <a:solidFill>
                  <a:srgbClr val="002060"/>
                </a:solidFill>
              </a:rPr>
            </a:br>
            <a:r>
              <a:rPr lang="ru-RU" altLang="ru-RU" sz="3600" b="1" smtClean="0">
                <a:solidFill>
                  <a:srgbClr val="002060"/>
                </a:solidFill>
              </a:rPr>
              <a:t>в 2016 году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323850" y="1341438"/>
            <a:ext cx="8461375" cy="46863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850" y="2060575"/>
            <a:ext cx="8351838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</a:rPr>
              <a:t>Доктора наук – 2 (9%)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</a:rPr>
              <a:t>Кандидаты наук – 15 (68%)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</a:rPr>
              <a:t>Практики, эксперты - 4 (18%)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</a:rPr>
              <a:t>Аспиранты – 16</a:t>
            </a:r>
            <a:endParaRPr lang="en-US" sz="36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>
              <a:defRPr/>
            </a:pPr>
            <a:endParaRPr lang="ru-RU" sz="40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endParaRPr lang="ru-RU" sz="1600" b="1" dirty="0">
              <a:latin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b="1" dirty="0">
              <a:latin typeface="Arial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2. Наукометрические показатели сотрудников  кафедры на декабрь 2016 году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1268413"/>
          <a:ext cx="8856984" cy="55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903"/>
                <a:gridCol w="1697589"/>
                <a:gridCol w="2191879"/>
                <a:gridCol w="2236613"/>
              </a:tblGrid>
              <a:tr h="59184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публикаций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автора в РИНЦ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Индекс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Хирша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Число цитирований</a:t>
                      </a:r>
                      <a:endParaRPr lang="ru-RU" sz="1400" dirty="0"/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Рягин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 С.Н., д.п.н. 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99 (25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418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Щербаков Е.П.,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д.пс.н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32 (15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129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Гречко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</a:rPr>
                        <a:t> А.С., к.п.н., профессор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23 (6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Шамис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 В.А.,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123 (3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453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Костюк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 И.А., к.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философ.н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34 (1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39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Гилева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 Н.С.,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25 (1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Александрова Н.А.,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к.мед.н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23 (3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93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Карпова Л.Г., </a:t>
                      </a:r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22 (6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39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Пинигин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</a:rPr>
                        <a:t> В.Г., </a:t>
                      </a:r>
                      <a:r>
                        <a:rPr lang="ru-RU" sz="1200" b="1" baseline="0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5 (0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Хохлова Е.А., к.п.н.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10 (0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Савченко Т.В., к.п.н.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28 (6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Стебляк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 Е.А., к.п.н.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42 (14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102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Денисова Е.С., к.б.н.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25 (9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27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Кулакова Е.В., к.х.н.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12 (4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Кубрина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</a:rPr>
                        <a:t> Л.В., </a:t>
                      </a:r>
                      <a:r>
                        <a:rPr lang="ru-RU" sz="1200" b="1" baseline="0" dirty="0" err="1" smtClean="0">
                          <a:solidFill>
                            <a:schemeClr val="tx2"/>
                          </a:solidFill>
                        </a:rPr>
                        <a:t>к.с-х.-н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6 (1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Логинова Н.Э.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17 (5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Корпачева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 Л.Н.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7 (5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569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2"/>
                          </a:solidFill>
                        </a:rPr>
                        <a:t>Дорощук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 С.В.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8 (1 ВАК)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850" y="23813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2. Кафедральная тематика </a:t>
            </a:r>
            <a:br>
              <a:rPr lang="ru-RU" altLang="ru-RU" sz="3600" b="1" smtClean="0">
                <a:solidFill>
                  <a:srgbClr val="002060"/>
                </a:solidFill>
              </a:rPr>
            </a:br>
            <a:r>
              <a:rPr lang="ru-RU" altLang="ru-RU" sz="3600" b="1" smtClean="0">
                <a:solidFill>
                  <a:srgbClr val="002060"/>
                </a:solidFill>
              </a:rPr>
              <a:t>НИР 2016-2019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12863"/>
            <a:ext cx="345598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4067175" y="1628775"/>
            <a:ext cx="46815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«Человек в системе непрерывного образования»</a:t>
            </a:r>
          </a:p>
          <a:p>
            <a:r>
              <a:rPr lang="ru-RU" sz="2000" b="1" i="1">
                <a:solidFill>
                  <a:schemeClr val="tx2"/>
                </a:solidFill>
              </a:rPr>
              <a:t>Регистрационная карта НИОКТР    АААА-А16-116042910086-2          от     29/04/2016</a:t>
            </a:r>
          </a:p>
          <a:p>
            <a:endParaRPr lang="ru-RU" sz="2000" b="1" i="1">
              <a:solidFill>
                <a:schemeClr val="tx2"/>
              </a:solidFill>
            </a:endParaRPr>
          </a:p>
          <a:p>
            <a:r>
              <a:rPr lang="ru-RU" sz="2000" b="1" i="1">
                <a:solidFill>
                  <a:schemeClr val="tx2"/>
                </a:solidFill>
              </a:rPr>
              <a:t>Научный руководитель: </a:t>
            </a:r>
          </a:p>
          <a:p>
            <a:r>
              <a:rPr lang="ru-RU" sz="2000" b="1" i="1">
                <a:solidFill>
                  <a:schemeClr val="tx2"/>
                </a:solidFill>
              </a:rPr>
              <a:t>Рягин С.Н., </a:t>
            </a:r>
            <a:r>
              <a:rPr lang="ru-RU" altLang="ru-RU" sz="2000" b="1" i="1">
                <a:solidFill>
                  <a:schemeClr val="tx2"/>
                </a:solidFill>
              </a:rPr>
              <a:t>зав. кафедрой педагогики, психологии и социальной работы, профессор, доктор педагогических наук</a:t>
            </a:r>
          </a:p>
          <a:p>
            <a:endParaRPr lang="ru-RU" sz="20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3. Учебники с грифом рекомендовано Минобрнауки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2888" y="1412875"/>
          <a:ext cx="8712200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00"/>
              </a:tblGrid>
              <a:tr h="369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изданных  учебников  за 2016 год – 4</a:t>
                      </a:r>
                      <a:endParaRPr lang="ru-RU" sz="1800" dirty="0"/>
                    </a:p>
                  </a:txBody>
                  <a:tcPr marL="91449" marR="91449" marT="45603" marB="45603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916238" y="1989138"/>
          <a:ext cx="604867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Технология. 5 класс : учебник / С. А.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Бешенков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В. Б. Лабутин, Э. В.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Миндзаева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С. Н.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Рягин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М. И.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Шутикова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 под ред. С. А.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Бешенкова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— М. : БИНОМ. Лаборатория знаний, 2016. — 128 : ил.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Технология. 6 класс : учебник / С. А.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Бешенков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В. Б. Лабутин, Э. В.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Миндзаева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С. Н.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Рягин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М. И.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Шутикова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под ред. С. А.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Бешенкова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— М. : БИНОМ. Лаборатория знаний, 2016. — 128 : ил.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Технология. 7 класс : учебник / С. А.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Бешенков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В. Б. Лабутин, Э. В.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Миндзаева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С. Н.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Рягин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М. И.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Шутикова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под ред. С. А.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Бешенкова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— М. : БИНОМ. Лаборатория знаний, 2016. — 128 : ил.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Технология. 8 класс : учебник / С. А.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Бешенков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В. Б. Лабутин, Э. В.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Миндзаева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С. Н.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Рягин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М. И.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Шутикова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под ред. С. А.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Бешенкова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— М. : БИНОМ. Лаборатория знаний, 2016. — 128 : ил.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66" name="Picture 15" descr="http://metodist.lbz.ru/images/design/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1385888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16" descr="http://metodist.lbz.ru/images/design/t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73238"/>
            <a:ext cx="13652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17" descr="http://metodist.lbz.ru/images/design/t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52900"/>
            <a:ext cx="14446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18" descr="http://metodist.lbz.ru/images/design/t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149725"/>
            <a:ext cx="16097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4. Монографии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2888" y="1412875"/>
          <a:ext cx="8712200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00"/>
              </a:tblGrid>
              <a:tr h="369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изданных монографий за 2016 год – </a:t>
                      </a:r>
                      <a:r>
                        <a:rPr lang="ru-RU" sz="1800" baseline="0" dirty="0" smtClean="0"/>
                        <a:t>5</a:t>
                      </a:r>
                      <a:endParaRPr lang="ru-RU" sz="1800" dirty="0"/>
                    </a:p>
                  </a:txBody>
                  <a:tcPr marL="91449" marR="91449" marT="45603" marB="45603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" y="1811447"/>
          <a:ext cx="9143999" cy="5974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143999"/>
              </a:tblGrid>
              <a:tr h="5796687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Гилева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Н.С.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Креативность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личности в структуре жизненного самоопределения: монография/ Н.С.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Гилева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Омск,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ОмГА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Гилева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Н.С.,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Костюк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И.А. Цельность личности как форма преодоления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внутриличностного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конфликта/ Образование и эпоха (актуальная научная парадигма) [Текст]: монография / А.И.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Артюхина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С.А.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Баляева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Н.С.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Гилева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 ];  под общей ред. проф. О.И. Кирикова. Книга 9. – Воронеж: ВГПУ; Москва: Наука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2016, - С. 107-119</a:t>
                      </a:r>
                    </a:p>
                    <a:p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Гилева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Н.С.,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Аверина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Е.В. Фототерапия как способ преодоления внутриличностных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конфликтовНаучные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исследования: информация, анализ, прогноз  [Текст]: Н-34 монография / под общей ред. проф. О.И. Кирикова. Книга 52. – Воронеж: ВГПУ; Москва: Наука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2016. – 181 с.</a:t>
                      </a:r>
                    </a:p>
                    <a:p>
                      <a:endParaRPr lang="ru-RU" sz="16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Поселягина Л.В,, Маврин С.А.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Эстетическая культура как категория русской национальной педагогики/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Поселягина Л.В,, Маврин С.А- Омск, 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ОмГА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Поселягина</a:t>
                      </a:r>
                      <a:r>
                        <a:rPr lang="ru-RU" sz="16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Л.В.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Диагностическое исследование процесса развития эстетического образования </a:t>
                      </a:r>
                      <a:b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российских школьников/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Поселягина Л.В,- Омск, 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ОмГА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4. Статьи в журналах, рекомендованных ВАК РФ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1268413"/>
          <a:ext cx="8856984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369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изданных  статей за 2016 год – 11</a:t>
                      </a:r>
                      <a:endParaRPr lang="ru-RU" sz="1800" dirty="0"/>
                    </a:p>
                  </a:txBody>
                  <a:tcPr marL="91449" marR="91449" marT="45603" marB="45603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1744663"/>
          <a:ext cx="8784976" cy="511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401"/>
                <a:gridCol w="3367575"/>
              </a:tblGrid>
              <a:tr h="4499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Ф.И.О. сотрудника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Число статей</a:t>
                      </a: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Рягин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С.Н., д.п.н. 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Щербаков Е.П.,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Гречко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А.С., к.п.н., профессор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Шамис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В.А.,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Костюк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И.А., к.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философ.н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Гилева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Н.С.,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Александрова Н.А.,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к.мед.н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Карпова Л.Г.,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Пинигин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В.Г.,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Хохлова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Савченко Т.В.,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Стебляк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Денисова Е.С., к.б.н.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Кулакова Е.В., к.х.н.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Кубрина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Л.В.,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к.с-х.-н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Логинова Н.Э.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Корпачева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Л.Н.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Дорощук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С.В.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5. Статьи в журналах и сборниках РИНЦ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1268413"/>
          <a:ext cx="8856984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369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изданных  статей за 2016 год – 78</a:t>
                      </a:r>
                      <a:endParaRPr lang="ru-RU" sz="1800" dirty="0"/>
                    </a:p>
                  </a:txBody>
                  <a:tcPr marL="91449" marR="91449" marT="45603" marB="45603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1744663"/>
          <a:ext cx="8784976" cy="511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401"/>
                <a:gridCol w="3367575"/>
              </a:tblGrid>
              <a:tr h="4499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Ф.И.О. сотрудника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Число статей</a:t>
                      </a: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Рягин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С.Н., д.п.н. 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Щербаков Е.П.,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Гречко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А.С., к.п.н., профессор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Шамис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В.А.,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Костюк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И.А., к.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философ.н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Гилева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Н.С.,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Александрова Н.А.,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к.мед.н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Карпова Л.Г.,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Пинигин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В.Г.,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Хохлова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Савченко Т.В.,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Стебляк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Денисова Е.С., к.б.н.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Кулакова Е.В., к.х.н.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Кубрина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Л.В.,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к.с-х.-н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Логинова Н.Э.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Корпачева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Л.Н.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Дорощук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С.В.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5900" y="3175"/>
            <a:ext cx="8640763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002060"/>
                </a:solidFill>
              </a:rPr>
              <a:t>7. Учебно-методические рекомендации, изданные в ОмГА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388" y="1219200"/>
            <a:ext cx="8713787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1268413"/>
          <a:ext cx="8856984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3698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изданных  пособий за 2016 год </a:t>
                      </a:r>
                      <a:r>
                        <a:rPr lang="ru-RU" sz="1800" baseline="0" smtClean="0"/>
                        <a:t>– 6</a:t>
                      </a:r>
                      <a:endParaRPr lang="ru-RU" sz="1800" dirty="0"/>
                    </a:p>
                  </a:txBody>
                  <a:tcPr marL="91449" marR="91449" marT="45603" marB="45603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1744663"/>
          <a:ext cx="8784976" cy="511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7401"/>
                <a:gridCol w="3367575"/>
              </a:tblGrid>
              <a:tr h="44993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Ф.И.О. сотрудника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Число статей</a:t>
                      </a: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Рягин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С.Н., д.п.н. 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Щербаков Е.П.,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Гречко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А.С., к.п.н., профессор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Шамис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В.А.,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Костюк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И.А., к.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философ.н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Гилева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Н.С.,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Александрова Н.А.,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к.мед.н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Карпова Л.Г., </a:t>
                      </a:r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Пинигин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В.Г.,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к.пс.н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Хохлова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Савченко Т.В.,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Стебляк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Е.А., к.п.н.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Денисова Е.С., к.б.н.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Кулакова Е.В., к.х.н.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Кубрина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 Л.В., </a:t>
                      </a:r>
                      <a:r>
                        <a:rPr lang="ru-RU" sz="1100" b="1" baseline="0" dirty="0" err="1" smtClean="0">
                          <a:solidFill>
                            <a:schemeClr val="tx2"/>
                          </a:solidFill>
                        </a:rPr>
                        <a:t>к.с-х.-н</a:t>
                      </a:r>
                      <a:r>
                        <a:rPr lang="ru-RU" sz="1100" b="1" baseline="0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Логинова Н.Э.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Корпачева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Л.Н.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38199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2"/>
                          </a:solidFill>
                        </a:rPr>
                        <a:t>Дорощук</a:t>
                      </a:r>
                      <a:r>
                        <a:rPr lang="ru-RU" sz="1100" b="1" dirty="0" smtClean="0">
                          <a:solidFill>
                            <a:schemeClr val="tx2"/>
                          </a:solidFill>
                        </a:rPr>
                        <a:t> С.В.</a:t>
                      </a:r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1905</Words>
  <Application>Microsoft Office PowerPoint</Application>
  <PresentationFormat>Экран (4:3)</PresentationFormat>
  <Paragraphs>377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1. Кадровый потенциал кафедры  в 2016 году </vt:lpstr>
      <vt:lpstr>2. Наукометрические показатели сотрудников  кафедры на декабрь 2016 году </vt:lpstr>
      <vt:lpstr>2. Кафедральная тематика  НИР 2016-2019</vt:lpstr>
      <vt:lpstr>3. Учебники с грифом рекомендовано Минобрнауки </vt:lpstr>
      <vt:lpstr>4. Монографии </vt:lpstr>
      <vt:lpstr>4. Статьи в журналах, рекомендованных ВАК РФ </vt:lpstr>
      <vt:lpstr>5. Статьи в журналах и сборниках РИНЦ</vt:lpstr>
      <vt:lpstr>7. Учебно-методические рекомендации, изданные в ОмГА</vt:lpstr>
      <vt:lpstr>8. Количество методических рекомендаций и ФОСов</vt:lpstr>
      <vt:lpstr>9. НИР студентов</vt:lpstr>
      <vt:lpstr>10. Научный кружок</vt:lpstr>
      <vt:lpstr>11. Гранты</vt:lpstr>
      <vt:lpstr>12. Участия в конкурсах и мероприятиях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IVS</dc:creator>
  <cp:lastModifiedBy>306-01</cp:lastModifiedBy>
  <cp:revision>160</cp:revision>
  <cp:lastPrinted>2015-12-21T18:14:17Z</cp:lastPrinted>
  <dcterms:created xsi:type="dcterms:W3CDTF">2015-10-16T07:46:16Z</dcterms:created>
  <dcterms:modified xsi:type="dcterms:W3CDTF">2017-01-13T10:26:22Z</dcterms:modified>
</cp:coreProperties>
</file>